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31"/>
  </p:notesMasterIdLst>
  <p:handoutMasterIdLst>
    <p:handoutMasterId r:id="rId32"/>
  </p:handoutMasterIdLst>
  <p:sldIdLst>
    <p:sldId id="256" r:id="rId3"/>
    <p:sldId id="263" r:id="rId4"/>
    <p:sldId id="281" r:id="rId5"/>
    <p:sldId id="285" r:id="rId6"/>
    <p:sldId id="284" r:id="rId7"/>
    <p:sldId id="282" r:id="rId8"/>
    <p:sldId id="298" r:id="rId9"/>
    <p:sldId id="306" r:id="rId10"/>
    <p:sldId id="299" r:id="rId11"/>
    <p:sldId id="300" r:id="rId12"/>
    <p:sldId id="291" r:id="rId13"/>
    <p:sldId id="294" r:id="rId14"/>
    <p:sldId id="292" r:id="rId15"/>
    <p:sldId id="287" r:id="rId16"/>
    <p:sldId id="301" r:id="rId17"/>
    <p:sldId id="288" r:id="rId18"/>
    <p:sldId id="302" r:id="rId19"/>
    <p:sldId id="303" r:id="rId20"/>
    <p:sldId id="289" r:id="rId21"/>
    <p:sldId id="293" r:id="rId22"/>
    <p:sldId id="296" r:id="rId23"/>
    <p:sldId id="295" r:id="rId24"/>
    <p:sldId id="297" r:id="rId25"/>
    <p:sldId id="308" r:id="rId26"/>
    <p:sldId id="290" r:id="rId27"/>
    <p:sldId id="304" r:id="rId28"/>
    <p:sldId id="283" r:id="rId29"/>
    <p:sldId id="280" r:id="rId30"/>
  </p:sldIdLst>
  <p:sldSz cx="9144000" cy="5143500" type="screen16x9"/>
  <p:notesSz cx="6858000" cy="161925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6571"/>
    <a:srgbClr val="5C606B"/>
    <a:srgbClr val="292C37"/>
    <a:srgbClr val="004630"/>
    <a:srgbClr val="E53112"/>
    <a:srgbClr val="009949"/>
    <a:srgbClr val="00549A"/>
    <a:srgbClr val="0794CE"/>
    <a:srgbClr val="7B2525"/>
    <a:srgbClr val="E20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957BC6-9597-171A-3437-932160DE16AA}" v="4" dt="2019-04-24T03:47:16.503"/>
    <p1510:client id="{C428B658-8829-6676-49B5-0E3F6D781F5B}" v="1" dt="2019-04-24T19:23:05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77237" autoAdjust="0"/>
  </p:normalViewPr>
  <p:slideViewPr>
    <p:cSldViewPr>
      <p:cViewPr varScale="1">
        <p:scale>
          <a:sx n="89" d="100"/>
          <a:sy n="89" d="100"/>
        </p:scale>
        <p:origin x="1282" y="5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5A11023-0B16-4E32-AF9B-657FD6E117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04C9ABF5-7025-4534-A14A-AF6E1231B6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CD97CDC9-F48C-4D95-9FD6-9F8921B0044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082989E0-A419-4013-B4C6-16906D42C69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54315D7-B28F-44A4-8AD7-08B62B4E54C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D40109F-30F0-4113-AAEF-8916620316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46D8246-C044-465B-A5CE-14B58C0192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8AE7012-B4DC-495F-905C-FA676A791EC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220827A-F78A-49C4-B6C1-838254E5C1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656F7CC3-D992-4BBB-8E26-DEFCD77864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1B41C260-ECA0-4325-A4B6-D6E6C09C8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232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16202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2250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97701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4335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7255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60439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Arial"/>
              <a:cs typeface="Arial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523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84576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0495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23C74-A1CD-4A35-BD2E-AAA8F016B342}" type="slidenum">
              <a:rPr lang="pt-BR" altLang="pt-BR"/>
              <a:pPr>
                <a:defRPr/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3203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38B6EA0C-D8AC-49AE-8F57-EEA1F9654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804A64C8-68CF-4E09-A4F9-4D76D49FD3C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6590C7EF-0B32-4426-B4AA-10D75049B4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6919D57-B17C-40A5-8373-71D7951501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05C0C56D-1E9B-4DF6-B9E1-0967720453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0F3582E5-B9B0-4B0A-9FB6-FE13FDA0D28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D93E4066-17C9-4325-92A4-90BF81CC86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AD7EBC-3072-4B8F-9E19-7F26D30F8D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145A219F-0C9F-4895-84E5-31C84B74C4F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AB31EDBC-50AD-48E6-B5F2-967A31298D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4FF027D1-BC67-4D26-A529-D51FB98217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8AD05C2-47AC-4BBA-98D0-9171497A2A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6583CEA-0DDC-4E6E-BF62-4F7B077F80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7FB446A1-857A-4651-8A66-7CC43FF862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698C6475-69AB-4736-8E3C-3DECD8B5AB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7F747BE4-CA36-4719-B44D-C4297FD3FC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3041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1985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63731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43210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5839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66765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6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507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65034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423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19619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A78F27-A364-4286-8ADA-4EFA9E7F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C9B601D-AAAB-4A19-ACC2-BDEC4B00DE24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3FC45A-57A3-4737-8A15-7AF4929D9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D74579-AFC3-4E23-A349-29B7D251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0A03C72-60E7-4DAC-8F59-A6853E4D8B2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6468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669BFA-4C86-4FBD-B844-5FA6E23C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DA5815-93DA-45FE-8A34-38BDCAE45C68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5217D5-D5C1-45D3-B195-4C7923484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CA37C3-A224-4AAE-8944-B3DC2C25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D3F3940-B38D-4913-ABA4-CFD5DA39E64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441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7C6D8E-B74D-4534-BCFA-C126D72F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8490404-0E60-4A57-AC66-0167F0FF6ADF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C6E8D5-1A70-45BF-A74E-793BE837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A20B5C-82B3-4A80-AD55-C79C4AC6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BB20DD7-AC14-48E9-BB67-55E7138327E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8484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E292F4-B853-4197-82F8-47442AA6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9C9977-09D4-4771-B204-7BB9280E788A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2ED9EA-54AE-4B0B-A9A8-25622B5D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43A28F-C4FD-4682-9CDC-78E888091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4C3A360-8CCC-44B4-928C-634A06B43D9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3181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F95C09E-0951-459E-880A-FA39291FC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E42406F-3711-4899-ABAF-109784C3BEE8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CA3D58D-48C5-49AE-9658-5FD2DE0E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3FC1ED-4E26-4C50-9718-FB41FE9D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9E23A6F-4AF5-47BD-A26A-08BAC1E212F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9924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6F6E055-2EBA-417C-8111-A97F690E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EACBA2-E692-4714-92FE-6ED7B17F1912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82FB5F-A734-4240-9926-E2982506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21CBB19-F534-47CD-BDC0-8CDE9D47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D84CF13-D9E3-4B9B-B6E4-A877FA25A7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214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E5BFB6-A71C-46F5-99BD-1A04B8D9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C29CFD-DA60-43F0-BC23-5906C5B9D125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2909F1-5F8D-4203-AE52-F483D3A59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F4B672-E246-4B9C-A0EE-5BE72F28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D7D3E89-43CD-4760-8E72-EC48128161C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3876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40E087-1E0A-46DF-878A-C197718C8A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B9B0F6-D18E-4F66-975A-1ED5F3A39F17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B28CCD-FD13-4076-974E-012FBD32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13160DE-AB8E-4009-AD1E-DC3788F1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DB9A15A-FF6F-416D-8271-F4CC9FF8554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3610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4AD093-65E0-46D4-A6E5-7424308F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CA2DCD5-053C-4A7A-9E4D-CF867AB47692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D7DA7-096B-4D59-A0FF-89AA0C8A1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D8E1F0-93CF-4526-86E7-688BC150D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40FD196-A38C-4B28-8E62-17A08DE4D3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6318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8329E0-21C3-4731-9D2F-41A9D1EF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C17A2A-99F9-4385-B18E-D4150AC5BAF1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B4D0C4-DD72-4AE2-A7DB-3CAE4A3B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D0489C-EBCB-464B-90F8-99153F1EE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B2D7CC1-FAFB-4100-9FA1-3E6B6A85F9B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809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221338-0C07-41DA-8268-8E55F1C04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46C3C7-EBB6-409F-B7D8-DCF863476495}" type="datetimeFigureOut">
              <a:rPr lang="pt-BR"/>
              <a:pPr>
                <a:defRPr/>
              </a:pPr>
              <a:t>01/05/2019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CD20AF-B953-43E1-87D9-FD515530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39FE22-9835-461C-9A36-AAE86B1E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BB27B34-8004-45A6-9EC3-F53A8B1B6EF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900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01825438-BDC6-4EA8-A8BF-4AF1325EDC2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FF9D623C-B37B-4B05-9B38-6951AB7D40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0864C8B1-1262-416A-A578-F7BB7B3C8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AA0F511E-2368-44CD-AF40-12AADDF3FCD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707E3BAF-7D7A-49F6-8575-29729BC8A0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7F80602C-82A6-495F-A4DE-513FC959AF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4D5ADDEF-C71E-4794-83EA-4AA279806C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DCA4AE95-A44F-4E4C-9324-CFE79B2E33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87795591-5074-40FB-9055-C34F95F478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A6CA0F53-E4E6-49B0-93C0-CF3DC4535B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8069F938-2880-4030-9A71-AC092B74DA8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03D86FAB-4734-4529-86CE-C53F80F9C7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CB226095-92EA-401F-BFC0-B19C0A88AD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93703E13-240D-440D-B86E-612407DFAA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09032D5D-451C-4483-9096-F9866D8C16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AF924A78-19A4-46F2-A15D-EE091D08E0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AFAA0513-3A26-4016-B647-95DDBE146E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E89B617B-A08F-4A1D-AD92-99D084B1A9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linkedin.com/in/fabiot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2735B7F-DC43-4FDD-9CDA-CA191D243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sz="2400" b="1" dirty="0"/>
              <a:t>5 dúvidas frequentes ao iniciar o Método </a:t>
            </a:r>
            <a:r>
              <a:rPr lang="pt-BR" altLang="pt-BR" sz="2400" b="1" dirty="0" err="1"/>
              <a:t>Kanban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C1B5945-849A-431F-864F-B3C917A7C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000" b="1"/>
              <a:t>Trilha Kanban e Lean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m 7">
            <a:extLst>
              <a:ext uri="{FF2B5EF4-FFF2-40B4-BE49-F238E27FC236}">
                <a16:creationId xmlns:a16="http://schemas.microsoft.com/office/drawing/2014/main" id="{197E31F9-1193-47D8-9F07-3C902EACF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187700"/>
            <a:ext cx="1728787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Espaço Reservado para Conteúdo 2">
            <a:extLst>
              <a:ext uri="{FF2B5EF4-FFF2-40B4-BE49-F238E27FC236}">
                <a16:creationId xmlns:a16="http://schemas.microsoft.com/office/drawing/2014/main" id="{F6C6BAB2-8619-4074-A481-D97217DB8274}"/>
              </a:ext>
            </a:extLst>
          </p:cNvPr>
          <p:cNvSpPr txBox="1">
            <a:spLocks/>
          </p:cNvSpPr>
          <p:nvPr/>
        </p:nvSpPr>
        <p:spPr bwMode="auto">
          <a:xfrm>
            <a:off x="76200" y="2982913"/>
            <a:ext cx="45735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altLang="pt-BR" sz="1200">
                <a:solidFill>
                  <a:srgbClr val="4490B4"/>
                </a:solidFill>
              </a:rPr>
              <a:t>Fábio Trierveiler</a:t>
            </a:r>
          </a:p>
        </p:txBody>
      </p:sp>
      <p:sp>
        <p:nvSpPr>
          <p:cNvPr id="17412" name="Espaço Reservado para Conteúdo 2">
            <a:extLst>
              <a:ext uri="{FF2B5EF4-FFF2-40B4-BE49-F238E27FC236}">
                <a16:creationId xmlns:a16="http://schemas.microsoft.com/office/drawing/2014/main" id="{D54AF866-0258-4374-BF65-620C1FAAB194}"/>
              </a:ext>
            </a:extLst>
          </p:cNvPr>
          <p:cNvSpPr txBox="1">
            <a:spLocks/>
          </p:cNvSpPr>
          <p:nvPr/>
        </p:nvSpPr>
        <p:spPr bwMode="auto">
          <a:xfrm>
            <a:off x="2073275" y="3149600"/>
            <a:ext cx="6934200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 b="1">
                <a:solidFill>
                  <a:srgbClr val="474D5B"/>
                </a:solidFill>
              </a:rPr>
              <a:t>Agile Coach </a:t>
            </a:r>
            <a:r>
              <a:rPr lang="pt-BR" altLang="pt-BR" sz="1200">
                <a:solidFill>
                  <a:srgbClr val="474D5B"/>
                </a:solidFill>
              </a:rPr>
              <a:t>na Softplan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</a:rPr>
              <a:t>Especialista em </a:t>
            </a:r>
            <a:r>
              <a:rPr lang="pt-BR" altLang="pt-BR" sz="1200" b="1">
                <a:solidFill>
                  <a:srgbClr val="474D5B"/>
                </a:solidFill>
              </a:rPr>
              <a:t>Engenharia de Projetos de Software </a:t>
            </a:r>
            <a:r>
              <a:rPr lang="pt-BR" altLang="pt-BR" sz="1200">
                <a:solidFill>
                  <a:srgbClr val="474D5B"/>
                </a:solidFill>
              </a:rPr>
              <a:t>(UNISUL) e em </a:t>
            </a:r>
            <a:r>
              <a:rPr lang="pt-BR" altLang="pt-BR" sz="1200" b="1">
                <a:solidFill>
                  <a:srgbClr val="474D5B"/>
                </a:solidFill>
              </a:rPr>
              <a:t>Qualidade e Engenharia de Software </a:t>
            </a:r>
            <a:r>
              <a:rPr lang="pt-BR" altLang="pt-BR" sz="1200">
                <a:solidFill>
                  <a:srgbClr val="474D5B"/>
                </a:solidFill>
              </a:rPr>
              <a:t>(UNIVALI), Bacharel em </a:t>
            </a:r>
            <a:r>
              <a:rPr lang="pt-BR" altLang="pt-BR" sz="1200" b="1">
                <a:solidFill>
                  <a:srgbClr val="474D5B"/>
                </a:solidFill>
              </a:rPr>
              <a:t>Sistemas de Informação </a:t>
            </a:r>
            <a:r>
              <a:rPr lang="pt-BR" altLang="pt-BR" sz="1200">
                <a:solidFill>
                  <a:srgbClr val="474D5B"/>
                </a:solidFill>
              </a:rPr>
              <a:t>(UFSC), Técnico em </a:t>
            </a:r>
            <a:r>
              <a:rPr lang="pt-BR" altLang="pt-BR" sz="1200" b="1">
                <a:solidFill>
                  <a:srgbClr val="474D5B"/>
                </a:solidFill>
              </a:rPr>
              <a:t>Eletrônica</a:t>
            </a:r>
            <a:r>
              <a:rPr lang="pt-BR" altLang="pt-BR" sz="1200">
                <a:solidFill>
                  <a:srgbClr val="474D5B"/>
                </a:solidFill>
              </a:rPr>
              <a:t> (CEFET/SC)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</a:rPr>
              <a:t>Atua com </a:t>
            </a:r>
            <a:r>
              <a:rPr lang="pt-BR" altLang="pt-BR" sz="1200" b="1">
                <a:solidFill>
                  <a:srgbClr val="474D5B"/>
                </a:solidFill>
              </a:rPr>
              <a:t>desenvolvimento ágil </a:t>
            </a:r>
            <a:r>
              <a:rPr lang="pt-BR" altLang="pt-BR" sz="1200">
                <a:solidFill>
                  <a:srgbClr val="474D5B"/>
                </a:solidFill>
              </a:rPr>
              <a:t>de software desde 2008.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  <a:hlinkClick r:id="rId4"/>
              </a:rPr>
              <a:t>linkedin.com/in/fabiotr/</a:t>
            </a:r>
            <a:endParaRPr lang="pt-BR" altLang="pt-BR" sz="1200">
              <a:solidFill>
                <a:srgbClr val="474D5B"/>
              </a:solidFill>
            </a:endParaRPr>
          </a:p>
        </p:txBody>
      </p:sp>
      <p:sp>
        <p:nvSpPr>
          <p:cNvPr id="17413" name="Espaço Reservado para Conteúdo 2">
            <a:extLst>
              <a:ext uri="{FF2B5EF4-FFF2-40B4-BE49-F238E27FC236}">
                <a16:creationId xmlns:a16="http://schemas.microsoft.com/office/drawing/2014/main" id="{5F9E5D62-C31A-439B-8F32-700E9ABFF29B}"/>
              </a:ext>
            </a:extLst>
          </p:cNvPr>
          <p:cNvSpPr txBox="1">
            <a:spLocks/>
          </p:cNvSpPr>
          <p:nvPr/>
        </p:nvSpPr>
        <p:spPr bwMode="auto">
          <a:xfrm>
            <a:off x="69850" y="919163"/>
            <a:ext cx="553243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altLang="pt-BR" sz="1200">
                <a:solidFill>
                  <a:srgbClr val="4490B4"/>
                </a:solidFill>
              </a:rPr>
              <a:t>Carlos Eduardo Polegato</a:t>
            </a:r>
          </a:p>
        </p:txBody>
      </p:sp>
      <p:sp>
        <p:nvSpPr>
          <p:cNvPr id="17414" name="Espaço Reservado para Conteúdo 2">
            <a:extLst>
              <a:ext uri="{FF2B5EF4-FFF2-40B4-BE49-F238E27FC236}">
                <a16:creationId xmlns:a16="http://schemas.microsoft.com/office/drawing/2014/main" id="{DC9E6FAD-8D13-4C63-96C4-8C7CB71283A3}"/>
              </a:ext>
            </a:extLst>
          </p:cNvPr>
          <p:cNvSpPr txBox="1">
            <a:spLocks/>
          </p:cNvSpPr>
          <p:nvPr/>
        </p:nvSpPr>
        <p:spPr bwMode="auto">
          <a:xfrm>
            <a:off x="2103438" y="1131888"/>
            <a:ext cx="690403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 b="1">
                <a:solidFill>
                  <a:srgbClr val="474D5B"/>
                </a:solidFill>
              </a:rPr>
              <a:t>Coordenador de desenvolvimento </a:t>
            </a:r>
            <a:r>
              <a:rPr lang="pt-BR" altLang="pt-BR" sz="1200">
                <a:solidFill>
                  <a:srgbClr val="474D5B"/>
                </a:solidFill>
              </a:rPr>
              <a:t>na Softplan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</a:rPr>
              <a:t>Especialista em </a:t>
            </a:r>
            <a:r>
              <a:rPr lang="pt-BR" altLang="pt-BR" sz="1200" b="1">
                <a:solidFill>
                  <a:srgbClr val="474D5B"/>
                </a:solidFill>
              </a:rPr>
              <a:t>Engenharia de Projetos de Software </a:t>
            </a:r>
            <a:r>
              <a:rPr lang="pt-BR" altLang="pt-BR" sz="1200">
                <a:solidFill>
                  <a:srgbClr val="474D5B"/>
                </a:solidFill>
              </a:rPr>
              <a:t>(UNISUL), MBA em </a:t>
            </a:r>
            <a:r>
              <a:rPr lang="pt-BR" altLang="pt-BR" sz="1200" b="1">
                <a:solidFill>
                  <a:srgbClr val="474D5B"/>
                </a:solidFill>
              </a:rPr>
              <a:t>Gestão de Projetos </a:t>
            </a:r>
            <a:r>
              <a:rPr lang="pt-BR" altLang="pt-BR" sz="1200">
                <a:solidFill>
                  <a:srgbClr val="474D5B"/>
                </a:solidFill>
              </a:rPr>
              <a:t>(Estácio), MBA em </a:t>
            </a:r>
            <a:r>
              <a:rPr lang="pt-BR" altLang="pt-BR" sz="1200" b="1">
                <a:solidFill>
                  <a:srgbClr val="474D5B"/>
                </a:solidFill>
              </a:rPr>
              <a:t>Gestão de Equipes de Alto Desempenho </a:t>
            </a:r>
            <a:r>
              <a:rPr lang="pt-BR" altLang="pt-BR" sz="1200">
                <a:solidFill>
                  <a:srgbClr val="474D5B"/>
                </a:solidFill>
              </a:rPr>
              <a:t>(SENAI), Bacharel em Ciência da Computação (UNOESTE)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</a:rPr>
              <a:t>Atua com </a:t>
            </a:r>
            <a:r>
              <a:rPr lang="pt-BR" altLang="pt-BR" sz="1200" b="1">
                <a:solidFill>
                  <a:srgbClr val="474D5B"/>
                </a:solidFill>
              </a:rPr>
              <a:t>desenvolvimento ágil </a:t>
            </a:r>
            <a:r>
              <a:rPr lang="pt-BR" altLang="pt-BR" sz="1200">
                <a:solidFill>
                  <a:srgbClr val="474D5B"/>
                </a:solidFill>
              </a:rPr>
              <a:t>de software desde 2010.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altLang="pt-BR" sz="1200">
                <a:solidFill>
                  <a:srgbClr val="474D5B"/>
                </a:solidFill>
                <a:hlinkClick r:id="rId4"/>
              </a:rPr>
              <a:t>linkedin.com/in/cpolegato/</a:t>
            </a:r>
            <a:endParaRPr lang="pt-BR" altLang="pt-BR" sz="1200">
              <a:solidFill>
                <a:srgbClr val="474D5B"/>
              </a:solidFill>
            </a:endParaRPr>
          </a:p>
        </p:txBody>
      </p:sp>
      <p:pic>
        <p:nvPicPr>
          <p:cNvPr id="17415" name="Imagem 5">
            <a:extLst>
              <a:ext uri="{FF2B5EF4-FFF2-40B4-BE49-F238E27FC236}">
                <a16:creationId xmlns:a16="http://schemas.microsoft.com/office/drawing/2014/main" id="{67D78695-13A6-47A9-B113-3DA88C590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122363"/>
            <a:ext cx="1731962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5">
            <a:extLst>
              <a:ext uri="{FF2B5EF4-FFF2-40B4-BE49-F238E27FC236}">
                <a16:creationId xmlns:a16="http://schemas.microsoft.com/office/drawing/2014/main" id="{E982EB78-B6F3-4D86-87F7-4FC409353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15900"/>
            <a:ext cx="6454775" cy="48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Imagem 10">
            <a:extLst>
              <a:ext uri="{FF2B5EF4-FFF2-40B4-BE49-F238E27FC236}">
                <a16:creationId xmlns:a16="http://schemas.microsoft.com/office/drawing/2014/main" id="{7DDA0556-2C38-43DB-9D0F-D8756E979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2227263"/>
            <a:ext cx="264953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m 12">
            <a:extLst>
              <a:ext uri="{FF2B5EF4-FFF2-40B4-BE49-F238E27FC236}">
                <a16:creationId xmlns:a16="http://schemas.microsoft.com/office/drawing/2014/main" id="{6B986CFC-DF6E-460F-908B-F46B7005C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3" y="1412875"/>
            <a:ext cx="14859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Imagem 14">
            <a:extLst>
              <a:ext uri="{FF2B5EF4-FFF2-40B4-BE49-F238E27FC236}">
                <a16:creationId xmlns:a16="http://schemas.microsoft.com/office/drawing/2014/main" id="{F47517E3-4F26-4849-BBE3-234D8F89D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3541713"/>
            <a:ext cx="237648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D183A589-2C70-4424-847C-728D5F48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309996"/>
            <a:ext cx="5689600" cy="698500"/>
          </a:xfrm>
        </p:spPr>
        <p:txBody>
          <a:bodyPr/>
          <a:lstStyle/>
          <a:p>
            <a:r>
              <a:rPr lang="pt-BR" altLang="pt-BR" sz="2800"/>
              <a:t>Te parece familiar?</a:t>
            </a:r>
          </a:p>
        </p:txBody>
      </p:sp>
      <p:sp>
        <p:nvSpPr>
          <p:cNvPr id="19459" name="Espaço Reservado para Conteúdo 14">
            <a:extLst>
              <a:ext uri="{FF2B5EF4-FFF2-40B4-BE49-F238E27FC236}">
                <a16:creationId xmlns:a16="http://schemas.microsoft.com/office/drawing/2014/main" id="{9B814354-5E36-4B74-A901-03D0826C3E95}"/>
              </a:ext>
            </a:extLst>
          </p:cNvPr>
          <p:cNvSpPr>
            <a:spLocks noGrp="1"/>
          </p:cNvSpPr>
          <p:nvPr/>
        </p:nvSpPr>
        <p:spPr bwMode="auto">
          <a:xfrm>
            <a:off x="684213" y="1627188"/>
            <a:ext cx="6983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pt-BR" altLang="pt-BR" sz="2400">
                <a:solidFill>
                  <a:srgbClr val="1E1E1E"/>
                </a:solidFill>
              </a:rPr>
              <a:t>“Kanban serve só para correção de bugs.”</a:t>
            </a:r>
            <a:endParaRPr lang="pt-BR" altLang="pt-BR" sz="2400"/>
          </a:p>
        </p:txBody>
      </p:sp>
      <p:sp>
        <p:nvSpPr>
          <p:cNvPr id="19460" name="Espaço Reservado para Conteúdo 14">
            <a:extLst>
              <a:ext uri="{FF2B5EF4-FFF2-40B4-BE49-F238E27FC236}">
                <a16:creationId xmlns:a16="http://schemas.microsoft.com/office/drawing/2014/main" id="{EEFB206B-8BB0-42C1-AD8E-24CBBDBE4B61}"/>
              </a:ext>
            </a:extLst>
          </p:cNvPr>
          <p:cNvSpPr>
            <a:spLocks noGrp="1"/>
          </p:cNvSpPr>
          <p:nvPr/>
        </p:nvSpPr>
        <p:spPr bwMode="auto">
          <a:xfrm>
            <a:off x="684213" y="2509838"/>
            <a:ext cx="9859962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pt-BR" altLang="pt-BR" sz="2400">
                <a:solidFill>
                  <a:srgbClr val="1E1E1E"/>
                </a:solidFill>
              </a:rPr>
              <a:t>“Coloca um Kanban na parede que resolve.”</a:t>
            </a:r>
            <a:endParaRPr lang="pt-BR" altLang="pt-BR" sz="2400"/>
          </a:p>
        </p:txBody>
      </p:sp>
      <p:sp>
        <p:nvSpPr>
          <p:cNvPr id="19461" name="Espaço Reservado para Conteúdo 14">
            <a:extLst>
              <a:ext uri="{FF2B5EF4-FFF2-40B4-BE49-F238E27FC236}">
                <a16:creationId xmlns:a16="http://schemas.microsoft.com/office/drawing/2014/main" id="{6CF8A988-BB5A-481C-858B-375825B7C454}"/>
              </a:ext>
            </a:extLst>
          </p:cNvPr>
          <p:cNvSpPr>
            <a:spLocks noGrp="1"/>
          </p:cNvSpPr>
          <p:nvPr/>
        </p:nvSpPr>
        <p:spPr bwMode="auto">
          <a:xfrm>
            <a:off x="684213" y="3435350"/>
            <a:ext cx="985996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4572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4572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None/>
            </a:pPr>
            <a:r>
              <a:rPr lang="pt-BR" altLang="pt-BR" sz="2400">
                <a:solidFill>
                  <a:srgbClr val="1E1E1E"/>
                </a:solidFill>
                <a:latin typeface="Arial"/>
                <a:cs typeface="Arial"/>
              </a:rPr>
              <a:t>“Vazão? Não! Eu quero a data que fica pronto!”</a:t>
            </a:r>
            <a:endParaRPr lang="pt-BR" altLang="pt-BR"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oogle Shape;91;p16">
            <a:extLst>
              <a:ext uri="{FF2B5EF4-FFF2-40B4-BE49-F238E27FC236}">
                <a16:creationId xmlns:a16="http://schemas.microsoft.com/office/drawing/2014/main" id="{E9F6FC50-0531-4717-9961-EACA8049F001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1616075"/>
            <a:ext cx="3527425" cy="3529013"/>
            <a:chOff x="6569425" y="1039075"/>
            <a:chExt cx="2487523" cy="2617101"/>
          </a:xfrm>
        </p:grpSpPr>
        <p:pic>
          <p:nvPicPr>
            <p:cNvPr id="20484" name="Google Shape;92;p16">
              <a:extLst>
                <a:ext uri="{FF2B5EF4-FFF2-40B4-BE49-F238E27FC236}">
                  <a16:creationId xmlns:a16="http://schemas.microsoft.com/office/drawing/2014/main" id="{8FD2D868-27E2-4301-A36A-F6BD9BCD8D58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9425" y="1039075"/>
              <a:ext cx="1543216" cy="1924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5" name="Google Shape;93;p16">
              <a:extLst>
                <a:ext uri="{FF2B5EF4-FFF2-40B4-BE49-F238E27FC236}">
                  <a16:creationId xmlns:a16="http://schemas.microsoft.com/office/drawing/2014/main" id="{3DADE2CC-236D-42C0-819B-31B9E0B3C271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16817">
              <a:off x="7367131" y="2240341"/>
              <a:ext cx="1538260" cy="1201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3" name="Título 11">
            <a:extLst>
              <a:ext uri="{FF2B5EF4-FFF2-40B4-BE49-F238E27FC236}">
                <a16:creationId xmlns:a16="http://schemas.microsoft.com/office/drawing/2014/main" id="{1F8765A7-341E-4D39-8664-B97F7F02A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320386"/>
            <a:ext cx="5689600" cy="698500"/>
          </a:xfrm>
        </p:spPr>
        <p:txBody>
          <a:bodyPr/>
          <a:lstStyle/>
          <a:p>
            <a:r>
              <a:rPr lang="pt-BR" altLang="pt-BR" sz="2800"/>
              <a:t>Método Kanban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4570" y="299605"/>
            <a:ext cx="6315015" cy="698500"/>
          </a:xfrm>
        </p:spPr>
        <p:txBody>
          <a:bodyPr/>
          <a:lstStyle/>
          <a:p>
            <a:r>
              <a:rPr lang="pt-BR" sz="2800" dirty="0"/>
              <a:t>STATIK </a:t>
            </a:r>
            <a:br>
              <a:rPr lang="pt-BR" sz="2800" dirty="0"/>
            </a:br>
            <a:r>
              <a:rPr lang="pt-BR" sz="2000" dirty="0"/>
              <a:t>Systems </a:t>
            </a:r>
            <a:r>
              <a:rPr lang="pt-BR" sz="2000" dirty="0" err="1"/>
              <a:t>Thinking</a:t>
            </a:r>
            <a:r>
              <a:rPr lang="pt-BR" sz="2000" dirty="0"/>
              <a:t> Approach </a:t>
            </a:r>
            <a:r>
              <a:rPr lang="pt-BR" sz="2000" dirty="0" err="1"/>
              <a:t>to</a:t>
            </a:r>
            <a:r>
              <a:rPr lang="pt-BR" sz="2000" dirty="0"/>
              <a:t> </a:t>
            </a:r>
            <a:r>
              <a:rPr lang="pt-BR" sz="2000" dirty="0" err="1"/>
              <a:t>Introducing</a:t>
            </a:r>
            <a:r>
              <a:rPr lang="pt-BR" sz="2000" dirty="0"/>
              <a:t> </a:t>
            </a:r>
            <a:r>
              <a:rPr lang="pt-BR" sz="2000" dirty="0" err="1"/>
              <a:t>Kanban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9512" y="1275244"/>
            <a:ext cx="4289841" cy="37286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1 – Propósito</a:t>
            </a:r>
            <a:endParaRPr lang="pt-BR" sz="2000" dirty="0"/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2 – Insatisfações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3 – Analisar demanda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4 – Analisar capacidade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5 – Desenhar fluxo de trabalho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6 – Identificar classes de serviço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7 – Modelar sistema </a:t>
            </a:r>
            <a:r>
              <a:rPr lang="pt-BR" sz="2000" err="1">
                <a:latin typeface="Arial"/>
                <a:cs typeface="Arial"/>
              </a:rPr>
              <a:t>Kanban</a:t>
            </a:r>
            <a:endParaRPr lang="pt-BR" sz="20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/>
                <a:cs typeface="Arial"/>
              </a:rPr>
              <a:t>8 – </a:t>
            </a:r>
            <a:r>
              <a:rPr lang="pt-BR" sz="2000" err="1">
                <a:latin typeface="Arial"/>
                <a:cs typeface="Arial"/>
              </a:rPr>
              <a:t>Rollout</a:t>
            </a:r>
            <a:r>
              <a:rPr lang="pt-BR" sz="2000" dirty="0">
                <a:latin typeface="Arial"/>
                <a:cs typeface="Arial"/>
              </a:rPr>
              <a:t> </a:t>
            </a:r>
            <a:endParaRPr lang="pt-BR" sz="2000" dirty="0"/>
          </a:p>
        </p:txBody>
      </p:sp>
      <p:pic>
        <p:nvPicPr>
          <p:cNvPr id="2" name="Imagem 2" descr="Uma imagem contendo interior, mesa&#10;&#10;Descrição gerada com alta confiança">
            <a:extLst>
              <a:ext uri="{FF2B5EF4-FFF2-40B4-BE49-F238E27FC236}">
                <a16:creationId xmlns:a16="http://schemas.microsoft.com/office/drawing/2014/main" id="{3E7D405F-4181-4D78-A163-CFDAC2C44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930" y="1275388"/>
            <a:ext cx="3564081" cy="35279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961" y="289214"/>
            <a:ext cx="5689600" cy="698500"/>
          </a:xfrm>
        </p:spPr>
        <p:txBody>
          <a:bodyPr/>
          <a:lstStyle/>
          <a:p>
            <a:r>
              <a:rPr lang="pt-BR" sz="2800" dirty="0"/>
              <a:t>Dúvidas...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03598"/>
            <a:ext cx="6400711" cy="3600400"/>
          </a:xfrm>
        </p:spPr>
      </p:pic>
    </p:spTree>
    <p:extLst>
      <p:ext uri="{BB962C8B-B14F-4D97-AF65-F5344CB8AC3E}">
        <p14:creationId xmlns:p14="http://schemas.microsoft.com/office/powerpoint/2010/main" val="477847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7A25851-6996-46C3-BC2B-8AD4E8B11547}"/>
              </a:ext>
            </a:extLst>
          </p:cNvPr>
          <p:cNvSpPr>
            <a:spLocks noGrp="1"/>
          </p:cNvSpPr>
          <p:nvPr/>
        </p:nvSpPr>
        <p:spPr bwMode="auto">
          <a:xfrm>
            <a:off x="63788" y="309058"/>
            <a:ext cx="7057479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800"/>
              <a:t>1. Quais demandas coloco no quadro?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F63582-2A78-4571-BCDF-D911DA079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878" y="1203598"/>
            <a:ext cx="6415204" cy="363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29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1168400"/>
            <a:ext cx="3745111" cy="340201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pt-BR" sz="2400" dirty="0"/>
              <a:t>Reuniões?</a:t>
            </a:r>
          </a:p>
          <a:p>
            <a:pPr>
              <a:lnSpc>
                <a:spcPct val="200000"/>
              </a:lnSpc>
            </a:pPr>
            <a:r>
              <a:rPr lang="pt-BR" sz="2400" dirty="0"/>
              <a:t>E-mails?</a:t>
            </a:r>
          </a:p>
          <a:p>
            <a:pPr>
              <a:lnSpc>
                <a:spcPct val="200000"/>
              </a:lnSpc>
            </a:pPr>
            <a:r>
              <a:rPr lang="pt-BR" sz="2400" dirty="0"/>
              <a:t>Orientações?</a:t>
            </a:r>
          </a:p>
          <a:p>
            <a:pPr>
              <a:lnSpc>
                <a:spcPct val="200000"/>
              </a:lnSpc>
            </a:pPr>
            <a:r>
              <a:rPr lang="pt-BR" sz="2400" dirty="0"/>
              <a:t>Indisponibilidades?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0DB13C-7E56-435F-B0DB-C267AC3D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69" y="299605"/>
            <a:ext cx="6337399" cy="698500"/>
          </a:xfrm>
        </p:spPr>
        <p:txBody>
          <a:bodyPr/>
          <a:lstStyle/>
          <a:p>
            <a:r>
              <a:rPr lang="pt-BR" altLang="pt-BR" sz="2800"/>
              <a:t>1. Quais demandas coloco no </a:t>
            </a:r>
            <a:r>
              <a:rPr lang="pt-BR" altLang="pt-BR" sz="2800" dirty="0"/>
              <a:t>quadro?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19F391C-203D-437C-8749-B0705968F453}"/>
              </a:ext>
            </a:extLst>
          </p:cNvPr>
          <p:cNvSpPr txBox="1"/>
          <p:nvPr/>
        </p:nvSpPr>
        <p:spPr>
          <a:xfrm>
            <a:off x="3834245" y="2436668"/>
            <a:ext cx="48005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4000" b="1">
                <a:solidFill>
                  <a:srgbClr val="0070C0"/>
                </a:solidFill>
                <a:latin typeface="Arial"/>
                <a:cs typeface="Arial"/>
              </a:rPr>
              <a:t>O que gera valor!</a:t>
            </a:r>
            <a:endParaRPr lang="pt-BR" sz="40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4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6318" y="2238971"/>
            <a:ext cx="3313063" cy="1115317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/>
              <a:t>E quanto a análise, ideias, </a:t>
            </a:r>
            <a:r>
              <a:rPr lang="pt-BR" sz="2400" err="1"/>
              <a:t>inceptions</a:t>
            </a:r>
            <a:r>
              <a:rPr lang="pt-BR" sz="2400" dirty="0"/>
              <a:t>?</a:t>
            </a:r>
            <a:endParaRPr lang="pt-BR" dirty="0"/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0DB13C-7E56-435F-B0DB-C267AC3D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51" y="341168"/>
            <a:ext cx="6337399" cy="698500"/>
          </a:xfrm>
        </p:spPr>
        <p:txBody>
          <a:bodyPr/>
          <a:lstStyle/>
          <a:p>
            <a:r>
              <a:rPr lang="pt-BR" altLang="pt-BR" sz="2800"/>
              <a:t>1. Quais demandas coloco no </a:t>
            </a:r>
            <a:r>
              <a:rPr lang="pt-BR" altLang="pt-BR" sz="2800" dirty="0"/>
              <a:t>quadro?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168401"/>
            <a:ext cx="5040560" cy="37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38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05AEA22B-8889-4542-AEC6-3C977501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32" y="327067"/>
            <a:ext cx="6769100" cy="696913"/>
          </a:xfrm>
        </p:spPr>
        <p:txBody>
          <a:bodyPr/>
          <a:lstStyle/>
          <a:p>
            <a:r>
              <a:rPr lang="pt-BR" altLang="pt-BR" sz="2800" dirty="0"/>
              <a:t>2 – Com o que eu me comprometo?</a:t>
            </a:r>
          </a:p>
        </p:txBody>
      </p:sp>
      <p:pic>
        <p:nvPicPr>
          <p:cNvPr id="2" name="Imagem 2" descr="Uma imagem contendo pessoa, homem, gravata, ao ar livre&#10;&#10;Descrição gerada com muito alta confiança">
            <a:extLst>
              <a:ext uri="{FF2B5EF4-FFF2-40B4-BE49-F238E27FC236}">
                <a16:creationId xmlns:a16="http://schemas.microsoft.com/office/drawing/2014/main" id="{EF70821B-0915-4E94-9E75-17645C493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247" y="1097104"/>
            <a:ext cx="5735781" cy="381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70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05AEA22B-8889-4542-AEC6-3C977501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320386"/>
            <a:ext cx="6769100" cy="696913"/>
          </a:xfrm>
        </p:spPr>
        <p:txBody>
          <a:bodyPr/>
          <a:lstStyle/>
          <a:p>
            <a:r>
              <a:rPr lang="pt-BR" altLang="pt-BR" sz="2800"/>
              <a:t>2 – Com o que eu me comprometo?</a:t>
            </a:r>
          </a:p>
        </p:txBody>
      </p:sp>
      <p:pic>
        <p:nvPicPr>
          <p:cNvPr id="2" name="Imagem 2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BEB54A0E-D694-43F2-BE95-2F19C86DA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743" y="1077689"/>
            <a:ext cx="5210970" cy="391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1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05AEA22B-8889-4542-AEC6-3C977501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61" y="309995"/>
            <a:ext cx="6769100" cy="696913"/>
          </a:xfrm>
        </p:spPr>
        <p:txBody>
          <a:bodyPr/>
          <a:lstStyle/>
          <a:p>
            <a:r>
              <a:rPr lang="pt-BR" altLang="pt-BR" sz="2800"/>
              <a:t>2 – Com o que eu me comprometo?</a:t>
            </a:r>
          </a:p>
        </p:txBody>
      </p:sp>
      <p:pic>
        <p:nvPicPr>
          <p:cNvPr id="2" name="Imagem 2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BEB54A0E-D694-43F2-BE95-2F19C86DA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743" y="1056123"/>
            <a:ext cx="5232536" cy="3933330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4D26EDB-E171-4A24-BD9B-23BBF6FFD7F9}"/>
              </a:ext>
            </a:extLst>
          </p:cNvPr>
          <p:cNvCxnSpPr/>
          <p:nvPr/>
        </p:nvCxnSpPr>
        <p:spPr>
          <a:xfrm>
            <a:off x="1306287" y="3657600"/>
            <a:ext cx="1575706" cy="4898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39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05AEA22B-8889-4542-AEC6-3C977501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52" y="309995"/>
            <a:ext cx="6769100" cy="696913"/>
          </a:xfrm>
        </p:spPr>
        <p:txBody>
          <a:bodyPr/>
          <a:lstStyle/>
          <a:p>
            <a:r>
              <a:rPr lang="pt-BR" altLang="pt-BR" sz="2800" dirty="0"/>
              <a:t>2 – Com o que eu me comprometo?</a:t>
            </a:r>
          </a:p>
        </p:txBody>
      </p:sp>
      <p:pic>
        <p:nvPicPr>
          <p:cNvPr id="2" name="Imagem 2" descr="Uma imagem contendo ao ar livre&#10;&#10;Descrição gerada com alta confiança">
            <a:extLst>
              <a:ext uri="{FF2B5EF4-FFF2-40B4-BE49-F238E27FC236}">
                <a16:creationId xmlns:a16="http://schemas.microsoft.com/office/drawing/2014/main" id="{51C9099F-1DA3-4DE2-AEEF-692D9C3686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5088" y="1086757"/>
            <a:ext cx="6717494" cy="37775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1828412-BF7E-471F-BFEB-1F3D12C260C1}"/>
              </a:ext>
            </a:extLst>
          </p:cNvPr>
          <p:cNvSpPr txBox="1"/>
          <p:nvPr/>
        </p:nvSpPr>
        <p:spPr>
          <a:xfrm>
            <a:off x="6988629" y="4841421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latin typeface="Arial"/>
                <a:cs typeface="Arial"/>
              </a:rPr>
              <a:t>André </a:t>
            </a:r>
            <a:r>
              <a:rPr lang="pt-BR" sz="1100" err="1">
                <a:latin typeface="Arial"/>
                <a:cs typeface="Arial"/>
              </a:rPr>
              <a:t>Suman</a:t>
            </a:r>
            <a:endParaRPr lang="pt-BR" sz="1100" err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5AEA22B-8889-4542-AEC6-3C977501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289214"/>
            <a:ext cx="6769100" cy="696913"/>
          </a:xfrm>
        </p:spPr>
        <p:txBody>
          <a:bodyPr/>
          <a:lstStyle/>
          <a:p>
            <a:r>
              <a:rPr lang="pt-BR" altLang="pt-BR" sz="2800" dirty="0"/>
              <a:t>2 – Com o que eu me comprometo?</a:t>
            </a:r>
          </a:p>
        </p:txBody>
      </p:sp>
      <p:pic>
        <p:nvPicPr>
          <p:cNvPr id="7" name="Imagem 7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BDF00D13-F3BA-43B3-83C4-C8E328C9E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979" y="1085273"/>
            <a:ext cx="7674342" cy="383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42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11">
            <a:extLst>
              <a:ext uri="{FF2B5EF4-FFF2-40B4-BE49-F238E27FC236}">
                <a16:creationId xmlns:a16="http://schemas.microsoft.com/office/drawing/2014/main" id="{D9A48C09-8661-470F-90C0-51107C288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064" y="1522268"/>
            <a:ext cx="2878281" cy="2867890"/>
          </a:xfrm>
          <a:prstGeom prst="rect">
            <a:avLst/>
          </a:prstGeom>
        </p:spPr>
      </p:pic>
      <p:sp>
        <p:nvSpPr>
          <p:cNvPr id="24578" name="Título 1">
            <a:extLst>
              <a:ext uri="{FF2B5EF4-FFF2-40B4-BE49-F238E27FC236}">
                <a16:creationId xmlns:a16="http://schemas.microsoft.com/office/drawing/2014/main" id="{C7085D1B-7FBD-43D7-AB4D-FC6A57A5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61" y="289214"/>
            <a:ext cx="5689600" cy="698500"/>
          </a:xfrm>
        </p:spPr>
        <p:txBody>
          <a:bodyPr/>
          <a:lstStyle/>
          <a:p>
            <a:r>
              <a:rPr lang="pt-BR" altLang="pt-BR" sz="2800" dirty="0"/>
              <a:t>3 – Classes de serviços?</a:t>
            </a:r>
            <a:r>
              <a:rPr lang="pt-BR" altLang="pt-BR" dirty="0"/>
              <a:t> </a:t>
            </a:r>
            <a:endParaRPr lang="pt-BR" altLang="pt-BR"/>
          </a:p>
        </p:txBody>
      </p:sp>
      <p:pic>
        <p:nvPicPr>
          <p:cNvPr id="2" name="Imagem 2" descr="Uma imagem contendo clip-art&#10;&#10;Descrição gerada com alta confiança">
            <a:extLst>
              <a:ext uri="{FF2B5EF4-FFF2-40B4-BE49-F238E27FC236}">
                <a16:creationId xmlns:a16="http://schemas.microsoft.com/office/drawing/2014/main" id="{CFDA448A-40E6-470E-AE23-BFE516B36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686" y="1566213"/>
            <a:ext cx="4154631" cy="2814204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16A137C-5181-4C10-AA22-4838307C49FE}"/>
              </a:ext>
            </a:extLst>
          </p:cNvPr>
          <p:cNvCxnSpPr>
            <a:cxnSpLocks/>
          </p:cNvCxnSpPr>
          <p:nvPr/>
        </p:nvCxnSpPr>
        <p:spPr>
          <a:xfrm>
            <a:off x="1758662" y="1618385"/>
            <a:ext cx="5205843" cy="2722417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BAA9695E-EAF4-4DFE-8E9D-05D10CAFB985}"/>
              </a:ext>
            </a:extLst>
          </p:cNvPr>
          <p:cNvCxnSpPr>
            <a:cxnSpLocks/>
          </p:cNvCxnSpPr>
          <p:nvPr/>
        </p:nvCxnSpPr>
        <p:spPr>
          <a:xfrm flipH="1">
            <a:off x="1872961" y="1618384"/>
            <a:ext cx="5205843" cy="2722417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C7085D1B-7FBD-43D7-AB4D-FC6A57A5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309995"/>
            <a:ext cx="5689600" cy="698500"/>
          </a:xfrm>
        </p:spPr>
        <p:txBody>
          <a:bodyPr/>
          <a:lstStyle/>
          <a:p>
            <a:r>
              <a:rPr lang="pt-BR" altLang="pt-BR" sz="2800"/>
              <a:t>3 – Classes de serviços?</a:t>
            </a:r>
            <a:r>
              <a:rPr lang="pt-BR" altLang="pt-BR"/>
              <a:t> </a:t>
            </a:r>
          </a:p>
        </p:txBody>
      </p:sp>
      <p:pic>
        <p:nvPicPr>
          <p:cNvPr id="7" name="Imagem 7" descr="Uma imagem contendo interior&#10;&#10;Descrição gerada com alta confiança">
            <a:extLst>
              <a:ext uri="{FF2B5EF4-FFF2-40B4-BE49-F238E27FC236}">
                <a16:creationId xmlns:a16="http://schemas.microsoft.com/office/drawing/2014/main" id="{5DF88008-0376-4292-B233-2DC0015B3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583" y="1478108"/>
            <a:ext cx="5174672" cy="292504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6EF1BBA-A127-42EB-A6A9-E2629A9C7CAB}"/>
              </a:ext>
            </a:extLst>
          </p:cNvPr>
          <p:cNvSpPr txBox="1"/>
          <p:nvPr/>
        </p:nvSpPr>
        <p:spPr>
          <a:xfrm>
            <a:off x="309130" y="1176770"/>
            <a:ext cx="274320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pt-BR" sz="2400">
                <a:latin typeface="Arial"/>
                <a:cs typeface="Arial"/>
              </a:rPr>
              <a:t>Expedite</a:t>
            </a:r>
            <a:endParaRPr lang="pt-BR" sz="2400"/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pt-BR" sz="2400">
                <a:latin typeface="Arial"/>
                <a:cs typeface="Arial"/>
              </a:rPr>
              <a:t>Fixed Date</a:t>
            </a: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pt-BR" sz="2400">
                <a:latin typeface="Arial"/>
                <a:cs typeface="Arial"/>
              </a:rPr>
              <a:t>Standard</a:t>
            </a:r>
            <a:endParaRPr lang="pt-BR" sz="2400"/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pt-BR" sz="2400">
                <a:latin typeface="Arial"/>
                <a:cs typeface="Arial"/>
              </a:rPr>
              <a:t>Intangible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5872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C7085D1B-7FBD-43D7-AB4D-FC6A57A5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0" y="309995"/>
            <a:ext cx="5689600" cy="698500"/>
          </a:xfrm>
        </p:spPr>
        <p:txBody>
          <a:bodyPr/>
          <a:lstStyle/>
          <a:p>
            <a:r>
              <a:rPr lang="pt-BR" altLang="pt-BR" sz="2800"/>
              <a:t>3 – Classes de serviços?</a:t>
            </a:r>
            <a:r>
              <a:rPr lang="pt-BR" altLang="pt-BR"/>
              <a:t> 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19DEC2DE-2E02-4EB1-86A6-945D9C162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409077"/>
            <a:ext cx="4561609" cy="3405998"/>
          </a:xfrm>
          <a:prstGeom prst="rect">
            <a:avLst/>
          </a:prstGeom>
        </p:spPr>
      </p:pic>
      <p:pic>
        <p:nvPicPr>
          <p:cNvPr id="2" name="Imagem 2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8A9C64FB-F584-4B75-AA7D-4458A322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744" y="1397021"/>
            <a:ext cx="4540828" cy="33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91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39DAB52C-8B7D-46F4-80FB-CE47458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6" y="332261"/>
            <a:ext cx="7289799" cy="698500"/>
          </a:xfrm>
        </p:spPr>
        <p:txBody>
          <a:bodyPr/>
          <a:lstStyle/>
          <a:p>
            <a:r>
              <a:rPr lang="pt-BR" altLang="pt-BR" sz="2800" dirty="0"/>
              <a:t>4 – Cadê minha coluna de impedimento?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7EE02266-D8A4-43C8-99A9-B15F74A56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119" y="1910387"/>
            <a:ext cx="3803072" cy="2153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39DAB52C-8B7D-46F4-80FB-CE47458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8" y="299605"/>
            <a:ext cx="6849670" cy="698500"/>
          </a:xfrm>
        </p:spPr>
        <p:txBody>
          <a:bodyPr/>
          <a:lstStyle/>
          <a:p>
            <a:r>
              <a:rPr lang="pt-BR" altLang="pt-BR" sz="2800" dirty="0"/>
              <a:t>4 – Cadê minha coluna de impedimento?</a:t>
            </a:r>
          </a:p>
        </p:txBody>
      </p:sp>
      <p:sp>
        <p:nvSpPr>
          <p:cNvPr id="25603" name="Espaço Reservado para Conteúdo 2">
            <a:extLst>
              <a:ext uri="{FF2B5EF4-FFF2-40B4-BE49-F238E27FC236}">
                <a16:creationId xmlns:a16="http://schemas.microsoft.com/office/drawing/2014/main" id="{9F2FE92A-F2E8-4B9D-8644-CD58F9DDC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853" y="1299028"/>
            <a:ext cx="4886779" cy="389392"/>
          </a:xfrm>
        </p:spPr>
        <p:txBody>
          <a:bodyPr/>
          <a:lstStyle/>
          <a:p>
            <a:pPr marL="0" indent="0">
              <a:buNone/>
            </a:pPr>
            <a:r>
              <a:rPr lang="pt-BR" altLang="pt-BR"/>
              <a:t>Expectativa </a:t>
            </a:r>
            <a:endParaRPr lang="pt-BR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3A277635-FF0F-4CED-9875-D0821602F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2019541"/>
            <a:ext cx="2743200" cy="22964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A056C1-3E86-4F1B-AF9B-8DF8C6CD64A7}"/>
              </a:ext>
            </a:extLst>
          </p:cNvPr>
          <p:cNvSpPr txBox="1"/>
          <p:nvPr/>
        </p:nvSpPr>
        <p:spPr>
          <a:xfrm>
            <a:off x="2334986" y="4318907"/>
            <a:ext cx="154305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>
                <a:latin typeface="Arial"/>
                <a:cs typeface="Arial"/>
              </a:rPr>
              <a:t>Fonte: http://bit.do/eQhZV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2640320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Espaço Reservado para Conteúdo 2">
            <a:extLst>
              <a:ext uri="{FF2B5EF4-FFF2-40B4-BE49-F238E27FC236}">
                <a16:creationId xmlns:a16="http://schemas.microsoft.com/office/drawing/2014/main" id="{9F2FE92A-F2E8-4B9D-8644-CD58F9DDC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853" y="1299028"/>
            <a:ext cx="4886779" cy="389392"/>
          </a:xfrm>
        </p:spPr>
        <p:txBody>
          <a:bodyPr/>
          <a:lstStyle/>
          <a:p>
            <a:pPr marL="0" indent="0">
              <a:buNone/>
            </a:pPr>
            <a:r>
              <a:rPr lang="pt-BR" altLang="pt-BR" dirty="0"/>
              <a:t>Expectativa x Realidade</a:t>
            </a:r>
            <a:endParaRPr lang="pt-BR"/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3A277635-FF0F-4CED-9875-D0821602F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2019541"/>
            <a:ext cx="2743200" cy="2296403"/>
          </a:xfrm>
          <a:prstGeom prst="rect">
            <a:avLst/>
          </a:prstGeom>
        </p:spPr>
      </p:pic>
      <p:pic>
        <p:nvPicPr>
          <p:cNvPr id="4" name="Imagem 4">
            <a:extLst>
              <a:ext uri="{FF2B5EF4-FFF2-40B4-BE49-F238E27FC236}">
                <a16:creationId xmlns:a16="http://schemas.microsoft.com/office/drawing/2014/main" id="{304AFA1A-F144-4B9E-AF2E-DB30A54B9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221" y="2058190"/>
            <a:ext cx="2743200" cy="230074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7B217A2-9D0A-4003-BA61-626E46727525}"/>
              </a:ext>
            </a:extLst>
          </p:cNvPr>
          <p:cNvSpPr/>
          <p:nvPr/>
        </p:nvSpPr>
        <p:spPr>
          <a:xfrm>
            <a:off x="7674429" y="2057400"/>
            <a:ext cx="595993" cy="2302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7520984-7968-40AF-BFEE-897618672183}"/>
              </a:ext>
            </a:extLst>
          </p:cNvPr>
          <p:cNvSpPr txBox="1"/>
          <p:nvPr/>
        </p:nvSpPr>
        <p:spPr>
          <a:xfrm>
            <a:off x="2334986" y="4318907"/>
            <a:ext cx="154305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>
                <a:latin typeface="Arial"/>
                <a:cs typeface="Arial"/>
              </a:rPr>
              <a:t>Fonte: http://bit.do/eQhZV</a:t>
            </a:r>
            <a:endParaRPr lang="pt-BR" sz="9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569CA08-9C32-40C4-836C-C0192509D4CD}"/>
              </a:ext>
            </a:extLst>
          </p:cNvPr>
          <p:cNvSpPr txBox="1">
            <a:spLocks/>
          </p:cNvSpPr>
          <p:nvPr/>
        </p:nvSpPr>
        <p:spPr bwMode="auto">
          <a:xfrm>
            <a:off x="53398" y="299605"/>
            <a:ext cx="684967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800" kern="0" dirty="0"/>
              <a:t>4 – Cadê minha coluna de impedimento?</a:t>
            </a:r>
          </a:p>
        </p:txBody>
      </p:sp>
    </p:spTree>
    <p:extLst>
      <p:ext uri="{BB962C8B-B14F-4D97-AF65-F5344CB8AC3E}">
        <p14:creationId xmlns:p14="http://schemas.microsoft.com/office/powerpoint/2010/main" val="3767569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39DAB52C-8B7D-46F4-80FB-CE47458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0" y="309995"/>
            <a:ext cx="7026316" cy="698500"/>
          </a:xfrm>
        </p:spPr>
        <p:txBody>
          <a:bodyPr/>
          <a:lstStyle/>
          <a:p>
            <a:r>
              <a:rPr lang="pt-BR" altLang="pt-BR" sz="2800" dirty="0"/>
              <a:t>4 – Cadê minha coluna de impedimento?</a:t>
            </a:r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4B9EB855-0C6B-4D36-8C90-97FE3F702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9987" y="1168400"/>
            <a:ext cx="6804026" cy="340201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DEE29DF-1346-434B-B079-FDB75D4D3886}"/>
              </a:ext>
            </a:extLst>
          </p:cNvPr>
          <p:cNvSpPr txBox="1"/>
          <p:nvPr/>
        </p:nvSpPr>
        <p:spPr>
          <a:xfrm>
            <a:off x="6392636" y="4457700"/>
            <a:ext cx="154305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>
                <a:latin typeface="Arial"/>
                <a:cs typeface="Arial"/>
              </a:rPr>
              <a:t>Fonte: http://bit.do/eQh2A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3895127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39DAB52C-8B7D-46F4-80FB-CE47458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0" y="289214"/>
            <a:ext cx="7130225" cy="698500"/>
          </a:xfrm>
        </p:spPr>
        <p:txBody>
          <a:bodyPr/>
          <a:lstStyle/>
          <a:p>
            <a:r>
              <a:rPr lang="pt-BR" altLang="pt-BR" sz="2800" dirty="0"/>
              <a:t>4 – Cadê minha coluna de impedimento?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CF48651-C387-48F3-A89B-0A77706E1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sz="2400" dirty="0"/>
              <a:t>Responsabilização explícita nas </a:t>
            </a:r>
            <a:r>
              <a:rPr lang="pt-BR" sz="2400" err="1"/>
              <a:t>Kanban</a:t>
            </a:r>
            <a:r>
              <a:rPr lang="pt-BR" sz="2400" dirty="0"/>
              <a:t> Meetings</a:t>
            </a:r>
          </a:p>
          <a:p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3178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39DAB52C-8B7D-46F4-80FB-CE47458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0" y="289214"/>
            <a:ext cx="7130225" cy="698500"/>
          </a:xfrm>
        </p:spPr>
        <p:txBody>
          <a:bodyPr/>
          <a:lstStyle/>
          <a:p>
            <a:r>
              <a:rPr lang="pt-BR" altLang="pt-BR" sz="2800" dirty="0"/>
              <a:t>4 – Cadê minha coluna de impedimento?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CF48651-C387-48F3-A89B-0A77706E1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sz="2400" dirty="0"/>
              <a:t>Responsabilização explícita nas </a:t>
            </a:r>
            <a:r>
              <a:rPr lang="pt-BR" sz="2400" err="1"/>
              <a:t>Kanban</a:t>
            </a:r>
            <a:r>
              <a:rPr lang="pt-BR" sz="2400" dirty="0"/>
              <a:t> Meetings</a:t>
            </a:r>
          </a:p>
          <a:p>
            <a:endParaRPr lang="pt-BR" sz="2400" dirty="0"/>
          </a:p>
          <a:p>
            <a:r>
              <a:rPr lang="pt-BR" sz="2400" dirty="0"/>
              <a:t>Resolver mais rápido, significa:</a:t>
            </a:r>
          </a:p>
          <a:p>
            <a:pPr lvl="1"/>
            <a:r>
              <a:rPr lang="pt-BR" dirty="0"/>
              <a:t>+ </a:t>
            </a:r>
            <a:r>
              <a:rPr lang="pt-BR" err="1"/>
              <a:t>Throughput</a:t>
            </a:r>
            <a:endParaRPr lang="pt-BR"/>
          </a:p>
          <a:p>
            <a:pPr lvl="1"/>
            <a:r>
              <a:rPr lang="pt-BR" dirty="0"/>
              <a:t>- Lead Time</a:t>
            </a:r>
          </a:p>
        </p:txBody>
      </p:sp>
    </p:spTree>
    <p:extLst>
      <p:ext uri="{BB962C8B-B14F-4D97-AF65-F5344CB8AC3E}">
        <p14:creationId xmlns:p14="http://schemas.microsoft.com/office/powerpoint/2010/main" val="1710400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8B040BB6-1EF4-4760-97C9-B4B7C9383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8" y="299605"/>
            <a:ext cx="7092372" cy="698500"/>
          </a:xfrm>
        </p:spPr>
        <p:txBody>
          <a:bodyPr/>
          <a:lstStyle/>
          <a:p>
            <a:r>
              <a:rPr lang="pt-BR" altLang="pt-BR" sz="2800"/>
              <a:t>5 – E quando há dependências?</a:t>
            </a:r>
          </a:p>
        </p:txBody>
      </p:sp>
      <p:pic>
        <p:nvPicPr>
          <p:cNvPr id="6" name="Imagem 6" descr="Uma imagem contendo atletismo, pessoa, grama, trilho&#10;&#10;Descrição gerada com muito alta confiança">
            <a:extLst>
              <a:ext uri="{FF2B5EF4-FFF2-40B4-BE49-F238E27FC236}">
                <a16:creationId xmlns:a16="http://schemas.microsoft.com/office/drawing/2014/main" id="{5D444F11-9D84-4395-A956-1E2267926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0819" y="1109879"/>
            <a:ext cx="6452753" cy="377882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8B040BB6-1EF4-4760-97C9-B4B7C9383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0" y="309995"/>
            <a:ext cx="5689600" cy="698500"/>
          </a:xfrm>
        </p:spPr>
        <p:txBody>
          <a:bodyPr/>
          <a:lstStyle/>
          <a:p>
            <a:r>
              <a:rPr lang="pt-BR" altLang="pt-BR" sz="2800" dirty="0"/>
              <a:t>5 – E quando há </a:t>
            </a:r>
            <a:r>
              <a:rPr lang="pt-BR" altLang="pt-BR" sz="2800"/>
              <a:t>dependências</a:t>
            </a:r>
            <a:r>
              <a:rPr lang="pt-BR" altLang="pt-BR" sz="2800" dirty="0"/>
              <a:t>?</a:t>
            </a:r>
          </a:p>
        </p:txBody>
      </p:sp>
      <p:pic>
        <p:nvPicPr>
          <p:cNvPr id="6" name="Imagem 6" descr="Uma imagem contendo interior, parede, teto, branco&#10;&#10;Descrição gerada com muito alta confiança">
            <a:extLst>
              <a:ext uri="{FF2B5EF4-FFF2-40B4-BE49-F238E27FC236}">
                <a16:creationId xmlns:a16="http://schemas.microsoft.com/office/drawing/2014/main" id="{4F45E0BA-AF76-4D83-9588-D3A6F98CE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278" y="1066980"/>
            <a:ext cx="6894662" cy="388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25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m 18">
            <a:extLst>
              <a:ext uri="{FF2B5EF4-FFF2-40B4-BE49-F238E27FC236}">
                <a16:creationId xmlns:a16="http://schemas.microsoft.com/office/drawing/2014/main" id="{E15B26D8-925E-4A68-945E-2928AABAC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09550"/>
            <a:ext cx="9144001" cy="48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tângulo 19">
            <a:extLst>
              <a:ext uri="{FF2B5EF4-FFF2-40B4-BE49-F238E27FC236}">
                <a16:creationId xmlns:a16="http://schemas.microsoft.com/office/drawing/2014/main" id="{B1946811-1EE7-4236-8378-97855EE62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520700"/>
            <a:ext cx="46974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5400" b="1">
                <a:solidFill>
                  <a:srgbClr val="73C6DC"/>
                </a:solidFill>
              </a:rPr>
              <a:t>OBRIGADO! </a:t>
            </a:r>
            <a:endParaRPr lang="pt-BR" altLang="pt-BR" sz="5400"/>
          </a:p>
        </p:txBody>
      </p:sp>
      <p:sp>
        <p:nvSpPr>
          <p:cNvPr id="27652" name="Retângulo 20">
            <a:extLst>
              <a:ext uri="{FF2B5EF4-FFF2-40B4-BE49-F238E27FC236}">
                <a16:creationId xmlns:a16="http://schemas.microsoft.com/office/drawing/2014/main" id="{EE047E88-9D03-4098-888B-555E50241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988" y="1495425"/>
            <a:ext cx="3898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2000">
                <a:solidFill>
                  <a:schemeClr val="bg1"/>
                </a:solidFill>
              </a:rPr>
              <a:t>FÁBIO TRIERVEILER</a:t>
            </a:r>
            <a:endParaRPr lang="pt-BR" altLang="pt-BR" sz="2000"/>
          </a:p>
        </p:txBody>
      </p:sp>
      <p:sp>
        <p:nvSpPr>
          <p:cNvPr id="27653" name="Retângulo 21">
            <a:extLst>
              <a:ext uri="{FF2B5EF4-FFF2-40B4-BE49-F238E27FC236}">
                <a16:creationId xmlns:a16="http://schemas.microsoft.com/office/drawing/2014/main" id="{02602DA2-9FA5-4AC1-A219-5DDDB4130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39988"/>
            <a:ext cx="6030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2000">
                <a:solidFill>
                  <a:schemeClr val="bg1"/>
                </a:solidFill>
              </a:rPr>
              <a:t>CARLOS EDUARDO POLEGATO</a:t>
            </a:r>
            <a:endParaRPr lang="pt-BR" altLang="pt-BR" sz="2000"/>
          </a:p>
        </p:txBody>
      </p:sp>
      <p:pic>
        <p:nvPicPr>
          <p:cNvPr id="27654" name="Imagem 22">
            <a:extLst>
              <a:ext uri="{FF2B5EF4-FFF2-40B4-BE49-F238E27FC236}">
                <a16:creationId xmlns:a16="http://schemas.microsoft.com/office/drawing/2014/main" id="{4EFB37FD-ECFF-4A1E-95D7-86CF62017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1852613"/>
            <a:ext cx="4143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CaixaDeTexto 23">
            <a:extLst>
              <a:ext uri="{FF2B5EF4-FFF2-40B4-BE49-F238E27FC236}">
                <a16:creationId xmlns:a16="http://schemas.microsoft.com/office/drawing/2014/main" id="{62267762-485B-4585-AE70-3001F3D59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895475"/>
            <a:ext cx="3557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1400">
                <a:solidFill>
                  <a:schemeClr val="bg1"/>
                </a:solidFill>
              </a:rPr>
              <a:t>linkedin.com/in/fabiotr</a:t>
            </a:r>
            <a:endParaRPr lang="pt-BR" altLang="pt-BR" sz="1400" b="1">
              <a:solidFill>
                <a:schemeClr val="bg1"/>
              </a:solidFill>
            </a:endParaRPr>
          </a:p>
        </p:txBody>
      </p:sp>
      <p:sp>
        <p:nvSpPr>
          <p:cNvPr id="27656" name="CaixaDeTexto 25">
            <a:extLst>
              <a:ext uri="{FF2B5EF4-FFF2-40B4-BE49-F238E27FC236}">
                <a16:creationId xmlns:a16="http://schemas.microsoft.com/office/drawing/2014/main" id="{57C1B643-312F-4CCD-8BF1-1DBDE4DDD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890838"/>
            <a:ext cx="3557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1400">
                <a:solidFill>
                  <a:schemeClr val="bg1"/>
                </a:solidFill>
              </a:rPr>
              <a:t>linkedin.com/in/cpolegato</a:t>
            </a:r>
            <a:endParaRPr lang="pt-BR" altLang="pt-BR" sz="1400" b="1">
              <a:solidFill>
                <a:schemeClr val="bg1"/>
              </a:solidFill>
            </a:endParaRPr>
          </a:p>
        </p:txBody>
      </p:sp>
      <p:pic>
        <p:nvPicPr>
          <p:cNvPr id="27657" name="Imagem 26">
            <a:extLst>
              <a:ext uri="{FF2B5EF4-FFF2-40B4-BE49-F238E27FC236}">
                <a16:creationId xmlns:a16="http://schemas.microsoft.com/office/drawing/2014/main" id="{9D360F70-E831-4C03-A012-8D9BA8EE7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2854325"/>
            <a:ext cx="415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Retângulo 27">
            <a:extLst>
              <a:ext uri="{FF2B5EF4-FFF2-40B4-BE49-F238E27FC236}">
                <a16:creationId xmlns:a16="http://schemas.microsoft.com/office/drawing/2014/main" id="{1BBA6731-CF11-4863-A002-C270EA0B2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3186113"/>
            <a:ext cx="2825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800">
                <a:solidFill>
                  <a:schemeClr val="bg1"/>
                </a:solidFill>
              </a:rPr>
              <a:t>SEJA</a:t>
            </a:r>
            <a:r>
              <a:rPr lang="pt-BR" altLang="pt-BR" sz="4000">
                <a:solidFill>
                  <a:schemeClr val="bg1"/>
                </a:solidFill>
              </a:rPr>
              <a:t> </a:t>
            </a:r>
            <a:r>
              <a:rPr lang="pt-BR" altLang="pt-BR" sz="2800">
                <a:solidFill>
                  <a:schemeClr val="bg1"/>
                </a:solidFill>
              </a:rPr>
              <a:t>UM</a:t>
            </a:r>
            <a:r>
              <a:rPr lang="pt-BR" altLang="pt-BR" sz="4000" b="1">
                <a:solidFill>
                  <a:srgbClr val="6AA8BA"/>
                </a:solidFill>
              </a:rPr>
              <a:t> </a:t>
            </a:r>
          </a:p>
        </p:txBody>
      </p:sp>
      <p:pic>
        <p:nvPicPr>
          <p:cNvPr id="27659" name="Imagem 28">
            <a:extLst>
              <a:ext uri="{FF2B5EF4-FFF2-40B4-BE49-F238E27FC236}">
                <a16:creationId xmlns:a16="http://schemas.microsoft.com/office/drawing/2014/main" id="{B488C4E5-25E2-4156-AD3B-1CB49A570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"/>
          <a:stretch>
            <a:fillRect/>
          </a:stretch>
        </p:blipFill>
        <p:spPr bwMode="auto">
          <a:xfrm>
            <a:off x="-9525" y="4132263"/>
            <a:ext cx="19399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Imagem 29">
            <a:extLst>
              <a:ext uri="{FF2B5EF4-FFF2-40B4-BE49-F238E27FC236}">
                <a16:creationId xmlns:a16="http://schemas.microsoft.com/office/drawing/2014/main" id="{D48209BF-0B73-4A12-809D-AFC0B0A6A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42783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CaixaDeTexto 30">
            <a:extLst>
              <a:ext uri="{FF2B5EF4-FFF2-40B4-BE49-F238E27FC236}">
                <a16:creationId xmlns:a16="http://schemas.microsoft.com/office/drawing/2014/main" id="{82EBA4D9-7348-4F61-AA13-7043BE6A8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150" y="4332288"/>
            <a:ext cx="447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2000">
                <a:solidFill>
                  <a:schemeClr val="bg1"/>
                </a:solidFill>
              </a:rPr>
              <a:t>www.softplan.com.br</a:t>
            </a:r>
            <a:endParaRPr lang="pt-BR" altLang="pt-BR" sz="2000" b="1">
              <a:solidFill>
                <a:schemeClr val="bg1"/>
              </a:solidFill>
            </a:endParaRPr>
          </a:p>
        </p:txBody>
      </p:sp>
      <p:sp>
        <p:nvSpPr>
          <p:cNvPr id="27662" name="Retângulo 31">
            <a:extLst>
              <a:ext uri="{FF2B5EF4-FFF2-40B4-BE49-F238E27FC236}">
                <a16:creationId xmlns:a16="http://schemas.microsoft.com/office/drawing/2014/main" id="{F3319BB6-8ACF-462B-95EB-3A6C4C95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748088"/>
            <a:ext cx="392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800" b="1">
                <a:solidFill>
                  <a:srgbClr val="73C6DC"/>
                </a:solidFill>
              </a:rPr>
              <a:t>#SOFTPLAYER!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I:\TDC2017\Logos\TDC2017\logo-tdc-vertical-A4.emf">
            <a:extLst>
              <a:ext uri="{FF2B5EF4-FFF2-40B4-BE49-F238E27FC236}">
                <a16:creationId xmlns:a16="http://schemas.microsoft.com/office/drawing/2014/main" id="{64F7D942-3C5F-4675-8C5A-43336D303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1512</TotalTime>
  <Words>434</Words>
  <Application>Microsoft Office PowerPoint</Application>
  <PresentationFormat>Apresentação na tela (16:9)</PresentationFormat>
  <Paragraphs>89</Paragraphs>
  <Slides>28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Calibri</vt:lpstr>
      <vt:lpstr>EurostileT</vt:lpstr>
      <vt:lpstr>Wingdings</vt:lpstr>
      <vt:lpstr>modelo_open4education</vt:lpstr>
      <vt:lpstr>Personalizar design</vt:lpstr>
      <vt:lpstr>5 dúvidas frequentes ao iniciar o Método Kanban</vt:lpstr>
      <vt:lpstr>Apresentação do PowerPoint</vt:lpstr>
      <vt:lpstr>Apresentação do PowerPoint</vt:lpstr>
      <vt:lpstr>Te parece familiar?</vt:lpstr>
      <vt:lpstr>Método Kanban</vt:lpstr>
      <vt:lpstr>STATIK  Systems Thinking Approach to Introducing Kanban</vt:lpstr>
      <vt:lpstr>Dúvidas...</vt:lpstr>
      <vt:lpstr>Apresentação do PowerPoint</vt:lpstr>
      <vt:lpstr>1. Quais demandas coloco no quadro?</vt:lpstr>
      <vt:lpstr>1. Quais demandas coloco no quadro?</vt:lpstr>
      <vt:lpstr>2 – Com o que eu me comprometo?</vt:lpstr>
      <vt:lpstr>2 – Com o que eu me comprometo?</vt:lpstr>
      <vt:lpstr>2 – Com o que eu me comprometo?</vt:lpstr>
      <vt:lpstr>2 – Com o que eu me comprometo?</vt:lpstr>
      <vt:lpstr>2 – Com o que eu me comprometo?</vt:lpstr>
      <vt:lpstr>3 – Classes de serviços? </vt:lpstr>
      <vt:lpstr>3 – Classes de serviços? </vt:lpstr>
      <vt:lpstr>3 – Classes de serviços? </vt:lpstr>
      <vt:lpstr>4 – Cadê minha coluna de impedimento?</vt:lpstr>
      <vt:lpstr>4 – Cadê minha coluna de impedimento?</vt:lpstr>
      <vt:lpstr>Apresentação do PowerPoint</vt:lpstr>
      <vt:lpstr>4 – Cadê minha coluna de impedimento?</vt:lpstr>
      <vt:lpstr>4 – Cadê minha coluna de impedimento?</vt:lpstr>
      <vt:lpstr>4 – Cadê minha coluna de impedimento?</vt:lpstr>
      <vt:lpstr>5 – E quando há dependências?</vt:lpstr>
      <vt:lpstr>5 – E quando há dependências?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Carlos Eduardo Polegato</cp:lastModifiedBy>
  <cp:revision>588</cp:revision>
  <dcterms:created xsi:type="dcterms:W3CDTF">2008-09-08T18:46:53Z</dcterms:created>
  <dcterms:modified xsi:type="dcterms:W3CDTF">2019-05-01T19:22:52Z</dcterms:modified>
</cp:coreProperties>
</file>